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3"/>
    <p:sldId id="257" r:id="rId34"/>
    <p:sldId id="258" r:id="rId35"/>
    <p:sldId id="259" r:id="rId36"/>
    <p:sldId id="260" r:id="rId37"/>
    <p:sldId id="261" r:id="rId38"/>
    <p:sldId id="262" r:id="rId39"/>
    <p:sldId id="263" r:id="rId40"/>
    <p:sldId id="264" r:id="rId41"/>
    <p:sldId id="265" r:id="rId42"/>
    <p:sldId id="266" r:id="rId43"/>
    <p:sldId id="267" r:id="rId44"/>
    <p:sldId id="268" r:id="rId45"/>
    <p:sldId id="269" r:id="rId46"/>
    <p:sldId id="270" r:id="rId47"/>
    <p:sldId id="271" r:id="rId48"/>
    <p:sldId id="272" r:id="rId49"/>
    <p:sldId id="273" r:id="rId5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ague Spartan" charset="1" panose="00000800000000000000"/>
      <p:regular r:id="rId10"/>
    </p:embeddedFont>
    <p:embeddedFont>
      <p:font typeface="Open Sauce" charset="1" panose="00000500000000000000"/>
      <p:regular r:id="rId11"/>
    </p:embeddedFont>
    <p:embeddedFont>
      <p:font typeface="Open Sauce Bold" charset="1" panose="00000800000000000000"/>
      <p:regular r:id="rId12"/>
    </p:embeddedFont>
    <p:embeddedFont>
      <p:font typeface="Open Sauce Italics" charset="1" panose="00000500000000000000"/>
      <p:regular r:id="rId13"/>
    </p:embeddedFont>
    <p:embeddedFont>
      <p:font typeface="Open Sauce Bold Italics" charset="1" panose="00000800000000000000"/>
      <p:regular r:id="rId14"/>
    </p:embeddedFont>
    <p:embeddedFont>
      <p:font typeface="Open Sauce Light" charset="1" panose="00000400000000000000"/>
      <p:regular r:id="rId15"/>
    </p:embeddedFont>
    <p:embeddedFont>
      <p:font typeface="Open Sauce Light Italics" charset="1" panose="00000400000000000000"/>
      <p:regular r:id="rId16"/>
    </p:embeddedFont>
    <p:embeddedFont>
      <p:font typeface="Open Sauce Medium" charset="1" panose="00000600000000000000"/>
      <p:regular r:id="rId17"/>
    </p:embeddedFont>
    <p:embeddedFont>
      <p:font typeface="Open Sauce Medium Italics" charset="1" panose="00000600000000000000"/>
      <p:regular r:id="rId18"/>
    </p:embeddedFont>
    <p:embeddedFont>
      <p:font typeface="Open Sauce Semi-Bold" charset="1" panose="00000700000000000000"/>
      <p:regular r:id="rId19"/>
    </p:embeddedFont>
    <p:embeddedFont>
      <p:font typeface="Open Sauce Semi-Bold Italics" charset="1" panose="00000700000000000000"/>
      <p:regular r:id="rId20"/>
    </p:embeddedFont>
    <p:embeddedFont>
      <p:font typeface="Open Sauce Heavy" charset="1" panose="00000A00000000000000"/>
      <p:regular r:id="rId21"/>
    </p:embeddedFont>
    <p:embeddedFont>
      <p:font typeface="Open Sauce Heavy Italics" charset="1" panose="00000A00000000000000"/>
      <p:regular r:id="rId22"/>
    </p:embeddedFont>
    <p:embeddedFont>
      <p:font typeface="Lato" charset="1" panose="020F0502020204030203"/>
      <p:regular r:id="rId23"/>
    </p:embeddedFont>
    <p:embeddedFont>
      <p:font typeface="Lato Bold" charset="1" panose="020F0502020204030203"/>
      <p:regular r:id="rId24"/>
    </p:embeddedFont>
    <p:embeddedFont>
      <p:font typeface="Lato Italics" charset="1" panose="020F0502020204030203"/>
      <p:regular r:id="rId25"/>
    </p:embeddedFont>
    <p:embeddedFont>
      <p:font typeface="Lato Bold Italics" charset="1" panose="020F0502020204030203"/>
      <p:regular r:id="rId26"/>
    </p:embeddedFont>
    <p:embeddedFont>
      <p:font typeface="Lato Thin" charset="1" panose="020F0502020204030203"/>
      <p:regular r:id="rId27"/>
    </p:embeddedFont>
    <p:embeddedFont>
      <p:font typeface="Lato Thin Italics" charset="1" panose="020F0502020204030203"/>
      <p:regular r:id="rId28"/>
    </p:embeddedFont>
    <p:embeddedFont>
      <p:font typeface="Lato Light" charset="1" panose="020F0502020204030203"/>
      <p:regular r:id="rId29"/>
    </p:embeddedFont>
    <p:embeddedFont>
      <p:font typeface="Lato Light Italics" charset="1" panose="020F0502020204030203"/>
      <p:regular r:id="rId30"/>
    </p:embeddedFont>
    <p:embeddedFont>
      <p:font typeface="Lato Heavy" charset="1" panose="020F0502020204030203"/>
      <p:regular r:id="rId31"/>
    </p:embeddedFont>
    <p:embeddedFont>
      <p:font typeface="Lato Heavy Italics" charset="1" panose="020F0502020204030203"/>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slides/slide1.xml" Type="http://schemas.openxmlformats.org/officeDocument/2006/relationships/slide"/><Relationship Id="rId34" Target="slides/slide2.xml" Type="http://schemas.openxmlformats.org/officeDocument/2006/relationships/slide"/><Relationship Id="rId35" Target="slides/slide3.xml" Type="http://schemas.openxmlformats.org/officeDocument/2006/relationships/slide"/><Relationship Id="rId36" Target="slides/slide4.xml" Type="http://schemas.openxmlformats.org/officeDocument/2006/relationships/slide"/><Relationship Id="rId37" Target="slides/slide5.xml" Type="http://schemas.openxmlformats.org/officeDocument/2006/relationships/slide"/><Relationship Id="rId38" Target="slides/slide6.xml" Type="http://schemas.openxmlformats.org/officeDocument/2006/relationships/slide"/><Relationship Id="rId39" Target="slides/slide7.xml" Type="http://schemas.openxmlformats.org/officeDocument/2006/relationships/slide"/><Relationship Id="rId4" Target="theme/theme1.xml" Type="http://schemas.openxmlformats.org/officeDocument/2006/relationships/theme"/><Relationship Id="rId40" Target="slides/slide8.xml" Type="http://schemas.openxmlformats.org/officeDocument/2006/relationships/slide"/><Relationship Id="rId41" Target="slides/slide9.xml" Type="http://schemas.openxmlformats.org/officeDocument/2006/relationships/slide"/><Relationship Id="rId42" Target="slides/slide10.xml" Type="http://schemas.openxmlformats.org/officeDocument/2006/relationships/slide"/><Relationship Id="rId43" Target="slides/slide11.xml" Type="http://schemas.openxmlformats.org/officeDocument/2006/relationships/slide"/><Relationship Id="rId44" Target="slides/slide12.xml" Type="http://schemas.openxmlformats.org/officeDocument/2006/relationships/slide"/><Relationship Id="rId45" Target="slides/slide13.xml" Type="http://schemas.openxmlformats.org/officeDocument/2006/relationships/slide"/><Relationship Id="rId46" Target="slides/slide14.xml" Type="http://schemas.openxmlformats.org/officeDocument/2006/relationships/slide"/><Relationship Id="rId47" Target="slides/slide15.xml" Type="http://schemas.openxmlformats.org/officeDocument/2006/relationships/slide"/><Relationship Id="rId48" Target="slides/slide16.xml" Type="http://schemas.openxmlformats.org/officeDocument/2006/relationships/slide"/><Relationship Id="rId49" Target="slides/slide17.xml" Type="http://schemas.openxmlformats.org/officeDocument/2006/relationships/slide"/><Relationship Id="rId5" Target="tableStyles.xml" Type="http://schemas.openxmlformats.org/officeDocument/2006/relationships/tableStyles"/><Relationship Id="rId50" Target="slides/slide18.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jpeg>
</file>

<file path=ppt/media/image3.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47453">
            <a:off x="-212140" y="-387358"/>
            <a:ext cx="18712279" cy="11061715"/>
          </a:xfrm>
          <a:custGeom>
            <a:avLst/>
            <a:gdLst/>
            <a:ahLst/>
            <a:cxnLst/>
            <a:rect r="r" b="b" t="t" l="l"/>
            <a:pathLst>
              <a:path h="11061715" w="18712279">
                <a:moveTo>
                  <a:pt x="441100" y="0"/>
                </a:moveTo>
                <a:lnTo>
                  <a:pt x="18712280" y="784177"/>
                </a:lnTo>
                <a:lnTo>
                  <a:pt x="18271180" y="11061716"/>
                </a:lnTo>
                <a:lnTo>
                  <a:pt x="0" y="10277539"/>
                </a:lnTo>
                <a:lnTo>
                  <a:pt x="441100" y="0"/>
                </a:lnTo>
                <a:close/>
              </a:path>
            </a:pathLst>
          </a:custGeom>
          <a:blipFill>
            <a:blip r:embed="rId2"/>
            <a:stretch>
              <a:fillRect l="-10568" t="-13358" r="-61575" b="-50442"/>
            </a:stretch>
          </a:blipFill>
        </p:spPr>
      </p:sp>
      <p:sp>
        <p:nvSpPr>
          <p:cNvPr name="TextBox 3" id="3"/>
          <p:cNvSpPr txBox="true"/>
          <p:nvPr/>
        </p:nvSpPr>
        <p:spPr>
          <a:xfrm rot="0">
            <a:off x="1028700" y="3221270"/>
            <a:ext cx="15487945" cy="3844459"/>
          </a:xfrm>
          <a:prstGeom prst="rect">
            <a:avLst/>
          </a:prstGeom>
        </p:spPr>
        <p:txBody>
          <a:bodyPr anchor="t" rtlCol="false" tIns="0" lIns="0" bIns="0" rIns="0">
            <a:spAutoFit/>
          </a:bodyPr>
          <a:lstStyle/>
          <a:p>
            <a:pPr algn="l">
              <a:lnSpc>
                <a:spcPts val="10159"/>
              </a:lnSpc>
            </a:pPr>
            <a:r>
              <a:rPr lang="en-US" sz="8466">
                <a:solidFill>
                  <a:srgbClr val="FFFFFF"/>
                </a:solidFill>
                <a:latin typeface="League Spartan"/>
              </a:rPr>
              <a:t>CHATBOT DEPLOYMENT ON  </a:t>
            </a:r>
          </a:p>
          <a:p>
            <a:pPr algn="l">
              <a:lnSpc>
                <a:spcPts val="10159"/>
              </a:lnSpc>
            </a:pPr>
            <a:r>
              <a:rPr lang="en-US" sz="8466">
                <a:solidFill>
                  <a:srgbClr val="FFFFFF"/>
                </a:solidFill>
                <a:latin typeface="League Spartan"/>
              </a:rPr>
              <a:t>IBM CLOUD</a:t>
            </a:r>
          </a:p>
          <a:p>
            <a:pPr algn="l">
              <a:lnSpc>
                <a:spcPts val="10159"/>
              </a:lnSpc>
            </a:pPr>
            <a:r>
              <a:rPr lang="en-US" sz="8466">
                <a:solidFill>
                  <a:srgbClr val="FFFFFF"/>
                </a:solidFill>
                <a:latin typeface="League Spartan"/>
              </a:rPr>
              <a:t>WATSON ASSISTANT</a:t>
            </a:r>
          </a:p>
        </p:txBody>
      </p:sp>
      <p:grpSp>
        <p:nvGrpSpPr>
          <p:cNvPr name="Group 4" id="4"/>
          <p:cNvGrpSpPr/>
          <p:nvPr/>
        </p:nvGrpSpPr>
        <p:grpSpPr>
          <a:xfrm rot="0">
            <a:off x="14073187" y="0"/>
            <a:ext cx="4214812" cy="2443162"/>
            <a:chOff x="0" y="0"/>
            <a:chExt cx="5619749" cy="3257549"/>
          </a:xfrm>
        </p:grpSpPr>
        <p:sp>
          <p:nvSpPr>
            <p:cNvPr name="Freeform 5" id="5"/>
            <p:cNvSpPr/>
            <p:nvPr/>
          </p:nvSpPr>
          <p:spPr>
            <a:xfrm flipH="false" flipV="false" rot="0">
              <a:off x="0" y="0"/>
              <a:ext cx="5619750" cy="3257550"/>
            </a:xfrm>
            <a:custGeom>
              <a:avLst/>
              <a:gdLst/>
              <a:ahLst/>
              <a:cxnLst/>
              <a:rect r="r" b="b" t="t" l="l"/>
              <a:pathLst>
                <a:path h="3257550" w="5619750">
                  <a:moveTo>
                    <a:pt x="0" y="0"/>
                  </a:moveTo>
                  <a:lnTo>
                    <a:pt x="5619750" y="0"/>
                  </a:lnTo>
                  <a:lnTo>
                    <a:pt x="5619750" y="3257550"/>
                  </a:lnTo>
                  <a:lnTo>
                    <a:pt x="0" y="3257550"/>
                  </a:lnTo>
                  <a:lnTo>
                    <a:pt x="0" y="0"/>
                  </a:lnTo>
                  <a:close/>
                </a:path>
              </a:pathLst>
            </a:custGeom>
            <a:blipFill>
              <a:blip r:embed="rId3"/>
              <a:stretch>
                <a:fillRect l="0" t="0" r="0" b="0"/>
              </a:stretch>
            </a:blip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1581393" y="86195"/>
            <a:ext cx="11176420" cy="10067925"/>
          </a:xfrm>
          <a:prstGeom prst="rect">
            <a:avLst/>
          </a:prstGeom>
        </p:spPr>
        <p:txBody>
          <a:bodyPr anchor="t" rtlCol="false" tIns="0" lIns="0" bIns="0" rIns="0">
            <a:spAutoFit/>
          </a:bodyPr>
          <a:lstStyle/>
          <a:p>
            <a:pPr algn="just">
              <a:lnSpc>
                <a:spcPts val="4950"/>
              </a:lnSpc>
            </a:pPr>
            <a:r>
              <a:rPr lang="en-US" sz="4500" spc="144">
                <a:solidFill>
                  <a:srgbClr val="FFFFFF"/>
                </a:solidFill>
                <a:latin typeface="Open Sauce Bold"/>
              </a:rPr>
              <a:t>message_text = messaging_event['message']['text']</a:t>
            </a:r>
          </a:p>
          <a:p>
            <a:pPr algn="just">
              <a:lnSpc>
                <a:spcPts val="4950"/>
              </a:lnSpc>
            </a:pPr>
            <a:r>
              <a:rPr lang="en-US" sz="4500" spc="144">
                <a:solidFill>
                  <a:srgbClr val="FFFFFF"/>
                </a:solidFill>
                <a:latin typeface="Open Sauce Bold"/>
              </a:rPr>
              <a:t>            response = respond_to_message(message_text)</a:t>
            </a:r>
          </a:p>
          <a:p>
            <a:pPr algn="just">
              <a:lnSpc>
                <a:spcPts val="4950"/>
              </a:lnSpc>
            </a:pPr>
            <a:r>
              <a:rPr lang="en-US" sz="4500" spc="144">
                <a:solidFill>
                  <a:srgbClr val="FFFFFF"/>
                </a:solidFill>
                <a:latin typeface="Open Sauce Bold"/>
              </a:rPr>
              <a:t>            bot.send_text_message(sender_id, response)</a:t>
            </a:r>
          </a:p>
          <a:p>
            <a:pPr algn="just">
              <a:lnSpc>
                <a:spcPts val="4950"/>
              </a:lnSpc>
            </a:pPr>
            <a:r>
              <a:rPr lang="en-US" sz="4500" spc="144">
                <a:solidFill>
                  <a:srgbClr val="FFFFFF"/>
                </a:solidFill>
                <a:latin typeface="Open Sauce Bold"/>
              </a:rPr>
              <a:t>    return 'OK'</a:t>
            </a:r>
          </a:p>
          <a:p>
            <a:pPr algn="just">
              <a:lnSpc>
                <a:spcPts val="4950"/>
              </a:lnSpc>
            </a:pPr>
            <a:r>
              <a:rPr lang="en-US" sz="4500" spc="144">
                <a:solidFill>
                  <a:srgbClr val="FFFFFF"/>
                </a:solidFill>
                <a:latin typeface="Open Sauce Bold"/>
              </a:rPr>
              <a:t>@slack_app.event("message")</a:t>
            </a:r>
          </a:p>
          <a:p>
            <a:pPr algn="just">
              <a:lnSpc>
                <a:spcPts val="4950"/>
              </a:lnSpc>
            </a:pPr>
            <a:r>
              <a:rPr lang="en-US" sz="4500" spc="144">
                <a:solidFill>
                  <a:srgbClr val="FFFFFF"/>
                </a:solidFill>
                <a:latin typeface="Open Sauce Bold"/>
              </a:rPr>
              <a:t>def slack_message(event, say):</a:t>
            </a:r>
          </a:p>
          <a:p>
            <a:pPr algn="just">
              <a:lnSpc>
                <a:spcPts val="4950"/>
              </a:lnSpc>
            </a:pPr>
            <a:r>
              <a:rPr lang="en-US" sz="4500" spc="144">
                <a:solidFill>
                  <a:srgbClr val="FFFFFF"/>
                </a:solidFill>
                <a:latin typeface="Open Sauce Bold"/>
              </a:rPr>
              <a:t>    user_id = event['user']</a:t>
            </a:r>
          </a:p>
          <a:p>
            <a:pPr algn="just">
              <a:lnSpc>
                <a:spcPts val="4950"/>
              </a:lnSpc>
            </a:pPr>
            <a:r>
              <a:rPr lang="en-US" sz="4500" spc="144">
                <a:solidFill>
                  <a:srgbClr val="FFFFFF"/>
                </a:solidFill>
                <a:latin typeface="Open Sauce Bold"/>
              </a:rPr>
              <a:t>    message_text = event['text']</a:t>
            </a:r>
          </a:p>
          <a:p>
            <a:pPr algn="just">
              <a:lnSpc>
                <a:spcPts val="4950"/>
              </a:lnSpc>
            </a:pPr>
          </a:p>
          <a:p>
            <a:pPr algn="just">
              <a:lnSpc>
                <a:spcPts val="4950"/>
              </a:lnSpc>
            </a:pPr>
            <a:r>
              <a:rPr lang="en-US" sz="4500" spc="144">
                <a:solidFill>
                  <a:srgbClr val="FFFFFF"/>
                </a:solidFill>
                <a:latin typeface="Open Sauce Bold"/>
              </a:rPr>
              <a:t>response= respond_to_message(message_text)</a:t>
            </a:r>
          </a:p>
          <a:p>
            <a:pPr algn="just">
              <a:lnSpc>
                <a:spcPts val="4950"/>
              </a:lnSpc>
            </a:pPr>
            <a:r>
              <a:rPr lang="en-US" sz="4500" spc="144">
                <a:solidFill>
                  <a:srgbClr val="FFFFFF"/>
                </a:solidFill>
                <a:latin typeface="Open Sauce Bold"/>
              </a:rPr>
              <a:t>    say(response)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1767247" y="669136"/>
            <a:ext cx="12557250" cy="5038725"/>
          </a:xfrm>
          <a:prstGeom prst="rect">
            <a:avLst/>
          </a:prstGeom>
        </p:spPr>
        <p:txBody>
          <a:bodyPr anchor="t" rtlCol="false" tIns="0" lIns="0" bIns="0" rIns="0">
            <a:spAutoFit/>
          </a:bodyPr>
          <a:lstStyle/>
          <a:p>
            <a:pPr algn="just">
              <a:lnSpc>
                <a:spcPts val="4950"/>
              </a:lnSpc>
            </a:pPr>
            <a:r>
              <a:rPr lang="en-US" sz="4500" spc="144">
                <a:solidFill>
                  <a:srgbClr val="FFFFFF"/>
                </a:solidFill>
                <a:latin typeface="Open Sauce Bold"/>
              </a:rPr>
              <a:t>def respond_to_message(message):</a:t>
            </a:r>
          </a:p>
          <a:p>
            <a:pPr algn="just">
              <a:lnSpc>
                <a:spcPts val="4950"/>
              </a:lnSpc>
            </a:pPr>
            <a:r>
              <a:rPr lang="en-US" sz="4500" spc="144">
                <a:solidFill>
                  <a:srgbClr val="FFFFFF"/>
                </a:solidFill>
                <a:latin typeface="Open Sauce Bold"/>
              </a:rPr>
              <a:t>    # Implement your chatbot logic here</a:t>
            </a:r>
          </a:p>
          <a:p>
            <a:pPr algn="just">
              <a:lnSpc>
                <a:spcPts val="4950"/>
              </a:lnSpc>
            </a:pPr>
            <a:r>
              <a:rPr lang="en-US" sz="4500" spc="144">
                <a:solidFill>
                  <a:srgbClr val="FFFFFF"/>
                </a:solidFill>
                <a:latin typeface="Open Sauce Bold"/>
              </a:rPr>
              <a:t>    # Return a response based on the user's message</a:t>
            </a:r>
          </a:p>
          <a:p>
            <a:pPr algn="just">
              <a:lnSpc>
                <a:spcPts val="4950"/>
              </a:lnSpc>
            </a:pPr>
            <a:r>
              <a:rPr lang="en-US" sz="4500" spc="144">
                <a:solidFill>
                  <a:srgbClr val="FFFFFF"/>
                </a:solidFill>
                <a:latin typeface="Open Sauce Bold"/>
              </a:rPr>
              <a:t>    return "Your chatbot response here"</a:t>
            </a:r>
          </a:p>
          <a:p>
            <a:pPr algn="just">
              <a:lnSpc>
                <a:spcPts val="4950"/>
              </a:lnSpc>
            </a:pPr>
          </a:p>
          <a:p>
            <a:pPr algn="just">
              <a:lnSpc>
                <a:spcPts val="4950"/>
              </a:lnSpc>
            </a:pPr>
            <a:r>
              <a:rPr lang="en-US" sz="4500" spc="144">
                <a:solidFill>
                  <a:srgbClr val="FFFFFF"/>
                </a:solidFill>
                <a:latin typeface="Open Sauce Bold"/>
              </a:rPr>
              <a:t>if __name__ == '__main__':</a:t>
            </a:r>
          </a:p>
          <a:p>
            <a:pPr algn="just">
              <a:lnSpc>
                <a:spcPts val="4950"/>
              </a:lnSpc>
            </a:pPr>
            <a:r>
              <a:rPr lang="en-US" sz="4500" spc="144">
                <a:solidFill>
                  <a:srgbClr val="FFFFFF"/>
                </a:solidFill>
                <a:latin typeface="Open Sauce Bold"/>
              </a:rPr>
              <a:t>    app.run()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0" y="666223"/>
            <a:ext cx="13600779" cy="1646555"/>
          </a:xfrm>
          <a:prstGeom prst="rect">
            <a:avLst/>
          </a:prstGeom>
        </p:spPr>
        <p:txBody>
          <a:bodyPr anchor="t" rtlCol="false" tIns="0" lIns="0" bIns="0" rIns="0">
            <a:spAutoFit/>
          </a:bodyPr>
          <a:lstStyle/>
          <a:p>
            <a:pPr algn="just">
              <a:lnSpc>
                <a:spcPts val="6490"/>
              </a:lnSpc>
            </a:pPr>
            <a:r>
              <a:rPr lang="en-US" sz="5900" spc="188">
                <a:solidFill>
                  <a:srgbClr val="FFFFFF"/>
                </a:solidFill>
                <a:latin typeface="League Spartan"/>
              </a:rPr>
              <a:t>INTEGRATE WITH FACEBOOK MESSENGER AND SLACK:</a:t>
            </a:r>
          </a:p>
        </p:txBody>
      </p:sp>
      <p:sp>
        <p:nvSpPr>
          <p:cNvPr name="TextBox 4" id="4"/>
          <p:cNvSpPr txBox="true"/>
          <p:nvPr/>
        </p:nvSpPr>
        <p:spPr>
          <a:xfrm rot="0">
            <a:off x="2194709" y="3411537"/>
            <a:ext cx="12557250" cy="3502025"/>
          </a:xfrm>
          <a:prstGeom prst="rect">
            <a:avLst/>
          </a:prstGeom>
        </p:spPr>
        <p:txBody>
          <a:bodyPr anchor="t" rtlCol="false" tIns="0" lIns="0" bIns="0" rIns="0">
            <a:spAutoFit/>
          </a:bodyPr>
          <a:lstStyle/>
          <a:p>
            <a:pPr algn="just" marL="1079501" indent="-539750" lvl="1">
              <a:lnSpc>
                <a:spcPts val="5500"/>
              </a:lnSpc>
              <a:buFont typeface="Arial"/>
              <a:buChar char="•"/>
            </a:pPr>
            <a:r>
              <a:rPr lang="en-US" sz="5000" spc="160">
                <a:solidFill>
                  <a:srgbClr val="FFFFFF"/>
                </a:solidFill>
                <a:latin typeface="Open Sauce Medium"/>
              </a:rPr>
              <a:t>You will need to set up separate bot applications for Facebook Messenger and Slack and use their respective API libraries to handle messages.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165588" y="619125"/>
            <a:ext cx="18122412" cy="866775"/>
          </a:xfrm>
          <a:prstGeom prst="rect">
            <a:avLst/>
          </a:prstGeom>
        </p:spPr>
        <p:txBody>
          <a:bodyPr anchor="t" rtlCol="false" tIns="0" lIns="0" bIns="0" rIns="0">
            <a:spAutoFit/>
          </a:bodyPr>
          <a:lstStyle/>
          <a:p>
            <a:pPr algn="just">
              <a:lnSpc>
                <a:spcPts val="6600"/>
              </a:lnSpc>
            </a:pPr>
            <a:r>
              <a:rPr lang="en-US" sz="6000" spc="192">
                <a:solidFill>
                  <a:srgbClr val="FFFFFF"/>
                </a:solidFill>
                <a:latin typeface="League Spartan"/>
              </a:rPr>
              <a:t>DEVELOP CHATBOT LOGIC:</a:t>
            </a:r>
          </a:p>
        </p:txBody>
      </p:sp>
      <p:sp>
        <p:nvSpPr>
          <p:cNvPr name="TextBox 4" id="4"/>
          <p:cNvSpPr txBox="true"/>
          <p:nvPr/>
        </p:nvSpPr>
        <p:spPr>
          <a:xfrm rot="0">
            <a:off x="1767246" y="1524000"/>
            <a:ext cx="12557250" cy="7673975"/>
          </a:xfrm>
          <a:prstGeom prst="rect">
            <a:avLst/>
          </a:prstGeom>
        </p:spPr>
        <p:txBody>
          <a:bodyPr anchor="t" rtlCol="false" tIns="0" lIns="0" bIns="0" rIns="0">
            <a:spAutoFit/>
          </a:bodyPr>
          <a:lstStyle/>
          <a:p>
            <a:pPr algn="just" marL="1079501" indent="-539750" lvl="1">
              <a:lnSpc>
                <a:spcPts val="5500"/>
              </a:lnSpc>
              <a:buFont typeface="Arial"/>
              <a:buChar char="•"/>
            </a:pPr>
            <a:r>
              <a:rPr lang="en-US" sz="5000" spc="160">
                <a:solidFill>
                  <a:srgbClr val="FFFFFF"/>
                </a:solidFill>
                <a:latin typeface="Open Sauce Medium"/>
              </a:rPr>
              <a:t>Define the conversation flow, intents, and responses for your chatbot.</a:t>
            </a:r>
          </a:p>
          <a:p>
            <a:pPr algn="just" marL="1079501" indent="-539750" lvl="1">
              <a:lnSpc>
                <a:spcPts val="5500"/>
              </a:lnSpc>
              <a:buFont typeface="Arial"/>
              <a:buChar char="•"/>
            </a:pPr>
            <a:r>
              <a:rPr lang="en-US" sz="5000" spc="160">
                <a:solidFill>
                  <a:srgbClr val="FFFFFF"/>
                </a:solidFill>
                <a:latin typeface="Open Sauce Medium"/>
              </a:rPr>
              <a:t>Utilize Natural Language Processing (NLP) libraries or services to understand user messages and extract intents and entities.</a:t>
            </a:r>
          </a:p>
          <a:p>
            <a:pPr algn="just" marL="1079501" indent="-539750" lvl="1">
              <a:lnSpc>
                <a:spcPts val="5500"/>
              </a:lnSpc>
              <a:buFont typeface="Arial"/>
              <a:buChar char="•"/>
            </a:pPr>
            <a:r>
              <a:rPr lang="en-US" sz="5000" spc="160">
                <a:solidFill>
                  <a:srgbClr val="FFFFFF"/>
                </a:solidFill>
                <a:latin typeface="Open Sauce Medium"/>
              </a:rPr>
              <a:t>Implement custom logic and responses based on detected intents and entities.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165588" y="619125"/>
            <a:ext cx="18122412" cy="866775"/>
          </a:xfrm>
          <a:prstGeom prst="rect">
            <a:avLst/>
          </a:prstGeom>
        </p:spPr>
        <p:txBody>
          <a:bodyPr anchor="t" rtlCol="false" tIns="0" lIns="0" bIns="0" rIns="0">
            <a:spAutoFit/>
          </a:bodyPr>
          <a:lstStyle/>
          <a:p>
            <a:pPr algn="just">
              <a:lnSpc>
                <a:spcPts val="6600"/>
              </a:lnSpc>
            </a:pPr>
            <a:r>
              <a:rPr lang="en-US" sz="6000" spc="192">
                <a:solidFill>
                  <a:srgbClr val="FFFFFF"/>
                </a:solidFill>
                <a:latin typeface="League Spartan"/>
              </a:rPr>
              <a:t>REFINE RESPONSES:</a:t>
            </a:r>
          </a:p>
        </p:txBody>
      </p:sp>
      <p:sp>
        <p:nvSpPr>
          <p:cNvPr name="TextBox 4" id="4"/>
          <p:cNvSpPr txBox="true"/>
          <p:nvPr/>
        </p:nvSpPr>
        <p:spPr>
          <a:xfrm rot="0">
            <a:off x="1785831" y="2056206"/>
            <a:ext cx="12454773" cy="5501757"/>
          </a:xfrm>
          <a:prstGeom prst="rect">
            <a:avLst/>
          </a:prstGeom>
        </p:spPr>
        <p:txBody>
          <a:bodyPr anchor="t" rtlCol="false" tIns="0" lIns="0" bIns="0" rIns="0">
            <a:spAutoFit/>
          </a:bodyPr>
          <a:lstStyle/>
          <a:p>
            <a:pPr algn="just" marL="1070692" indent="-535346" lvl="1">
              <a:lnSpc>
                <a:spcPts val="5455"/>
              </a:lnSpc>
              <a:buFont typeface="Arial"/>
              <a:buChar char="•"/>
            </a:pPr>
            <a:r>
              <a:rPr lang="en-US" sz="4959" spc="158">
                <a:solidFill>
                  <a:srgbClr val="FFFFFF"/>
                </a:solidFill>
                <a:latin typeface="Open Sauce"/>
              </a:rPr>
              <a:t>Ensure that your chatbot's responses are informative and accurate by refining the NLP model and responses.</a:t>
            </a:r>
          </a:p>
          <a:p>
            <a:pPr algn="just" marL="1070692" indent="-535346" lvl="1">
              <a:lnSpc>
                <a:spcPts val="5455"/>
              </a:lnSpc>
              <a:buFont typeface="Arial"/>
              <a:buChar char="•"/>
            </a:pPr>
            <a:r>
              <a:rPr lang="en-US" sz="4959" spc="158">
                <a:solidFill>
                  <a:srgbClr val="FFFFFF"/>
                </a:solidFill>
                <a:latin typeface="Open Sauce"/>
              </a:rPr>
              <a:t>Handle common user queries and edge cases to make the conversation flow naturally.</a:t>
            </a:r>
          </a:p>
          <a:p>
            <a:pPr algn="just">
              <a:lnSpc>
                <a:spcPts val="5455"/>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165588" y="619125"/>
            <a:ext cx="18122412" cy="866775"/>
          </a:xfrm>
          <a:prstGeom prst="rect">
            <a:avLst/>
          </a:prstGeom>
        </p:spPr>
        <p:txBody>
          <a:bodyPr anchor="t" rtlCol="false" tIns="0" lIns="0" bIns="0" rIns="0">
            <a:spAutoFit/>
          </a:bodyPr>
          <a:lstStyle/>
          <a:p>
            <a:pPr algn="just">
              <a:lnSpc>
                <a:spcPts val="6600"/>
              </a:lnSpc>
            </a:pPr>
            <a:r>
              <a:rPr lang="en-US" sz="6000" spc="192">
                <a:solidFill>
                  <a:srgbClr val="FFFFFF"/>
                </a:solidFill>
                <a:latin typeface="League Spartan"/>
              </a:rPr>
              <a:t>SECURITY AND COMPLIANCE:</a:t>
            </a:r>
          </a:p>
        </p:txBody>
      </p:sp>
      <p:sp>
        <p:nvSpPr>
          <p:cNvPr name="TextBox 4" id="4"/>
          <p:cNvSpPr txBox="true"/>
          <p:nvPr/>
        </p:nvSpPr>
        <p:spPr>
          <a:xfrm rot="0">
            <a:off x="1785831" y="2056206"/>
            <a:ext cx="12454773" cy="4815957"/>
          </a:xfrm>
          <a:prstGeom prst="rect">
            <a:avLst/>
          </a:prstGeom>
        </p:spPr>
        <p:txBody>
          <a:bodyPr anchor="t" rtlCol="false" tIns="0" lIns="0" bIns="0" rIns="0">
            <a:spAutoFit/>
          </a:bodyPr>
          <a:lstStyle/>
          <a:p>
            <a:pPr algn="just" marL="1070692" indent="-535346" lvl="1">
              <a:lnSpc>
                <a:spcPts val="5455"/>
              </a:lnSpc>
              <a:buFont typeface="Arial"/>
              <a:buChar char="•"/>
            </a:pPr>
            <a:r>
              <a:rPr lang="en-US" sz="4959" spc="158">
                <a:solidFill>
                  <a:srgbClr val="FFFFFF"/>
                </a:solidFill>
                <a:latin typeface="Open Sauce"/>
              </a:rPr>
              <a:t>Ensure your chatbot complies with Facebook and Slack policies and guidelines.</a:t>
            </a:r>
          </a:p>
          <a:p>
            <a:pPr algn="just" marL="1070692" indent="-535346" lvl="1">
              <a:lnSpc>
                <a:spcPts val="5455"/>
              </a:lnSpc>
              <a:buFont typeface="Arial"/>
              <a:buChar char="•"/>
            </a:pPr>
            <a:r>
              <a:rPr lang="en-US" sz="4959" spc="158">
                <a:solidFill>
                  <a:srgbClr val="FFFFFF"/>
                </a:solidFill>
                <a:latin typeface="Open Sauce"/>
              </a:rPr>
              <a:t>Address privacy concerns and data security to protect user information.</a:t>
            </a:r>
          </a:p>
          <a:p>
            <a:pPr algn="just">
              <a:lnSpc>
                <a:spcPts val="5455"/>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165588" y="619125"/>
            <a:ext cx="18122412" cy="866775"/>
          </a:xfrm>
          <a:prstGeom prst="rect">
            <a:avLst/>
          </a:prstGeom>
        </p:spPr>
        <p:txBody>
          <a:bodyPr anchor="t" rtlCol="false" tIns="0" lIns="0" bIns="0" rIns="0">
            <a:spAutoFit/>
          </a:bodyPr>
          <a:lstStyle/>
          <a:p>
            <a:pPr algn="just">
              <a:lnSpc>
                <a:spcPts val="6600"/>
              </a:lnSpc>
            </a:pPr>
            <a:r>
              <a:rPr lang="en-US" sz="6000" spc="192">
                <a:solidFill>
                  <a:srgbClr val="FFFFFF"/>
                </a:solidFill>
                <a:latin typeface="League Spartan"/>
              </a:rPr>
              <a:t>TESTING AND ITERATION:</a:t>
            </a:r>
          </a:p>
        </p:txBody>
      </p:sp>
      <p:sp>
        <p:nvSpPr>
          <p:cNvPr name="TextBox 4" id="4"/>
          <p:cNvSpPr txBox="true"/>
          <p:nvPr/>
        </p:nvSpPr>
        <p:spPr>
          <a:xfrm rot="0">
            <a:off x="1785831" y="2056206"/>
            <a:ext cx="12454773" cy="6187557"/>
          </a:xfrm>
          <a:prstGeom prst="rect">
            <a:avLst/>
          </a:prstGeom>
        </p:spPr>
        <p:txBody>
          <a:bodyPr anchor="t" rtlCol="false" tIns="0" lIns="0" bIns="0" rIns="0">
            <a:spAutoFit/>
          </a:bodyPr>
          <a:lstStyle/>
          <a:p>
            <a:pPr algn="just" marL="1070692" indent="-535346" lvl="1">
              <a:lnSpc>
                <a:spcPts val="5455"/>
              </a:lnSpc>
              <a:buFont typeface="Arial"/>
              <a:buChar char="•"/>
            </a:pPr>
            <a:r>
              <a:rPr lang="en-US" sz="4959" spc="158">
                <a:solidFill>
                  <a:srgbClr val="FFFFFF"/>
                </a:solidFill>
                <a:latin typeface="Open Sauce"/>
              </a:rPr>
              <a:t>Thoroughly test your chatbot on both Facebook Messenger and Slack to ensure it works as expected.</a:t>
            </a:r>
          </a:p>
          <a:p>
            <a:pPr algn="just" marL="1070692" indent="-535346" lvl="1">
              <a:lnSpc>
                <a:spcPts val="5455"/>
              </a:lnSpc>
              <a:buFont typeface="Arial"/>
              <a:buChar char="•"/>
            </a:pPr>
            <a:r>
              <a:rPr lang="en-US" sz="4959" spc="158">
                <a:solidFill>
                  <a:srgbClr val="FFFFFF"/>
                </a:solidFill>
                <a:latin typeface="Open Sauce"/>
              </a:rPr>
              <a:t>Collect user feedback and iteratively improve your chatbot's responses and conversational flow.</a:t>
            </a:r>
          </a:p>
          <a:p>
            <a:pPr algn="just">
              <a:lnSpc>
                <a:spcPts val="5455"/>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82794" y="619125"/>
            <a:ext cx="18122412" cy="866775"/>
          </a:xfrm>
          <a:prstGeom prst="rect">
            <a:avLst/>
          </a:prstGeom>
        </p:spPr>
        <p:txBody>
          <a:bodyPr anchor="t" rtlCol="false" tIns="0" lIns="0" bIns="0" rIns="0">
            <a:spAutoFit/>
          </a:bodyPr>
          <a:lstStyle/>
          <a:p>
            <a:pPr algn="just">
              <a:lnSpc>
                <a:spcPts val="6600"/>
              </a:lnSpc>
            </a:pPr>
            <a:r>
              <a:rPr lang="en-US" sz="6000" spc="192">
                <a:solidFill>
                  <a:srgbClr val="FFFFFF"/>
                </a:solidFill>
                <a:latin typeface="League Spartan"/>
              </a:rPr>
              <a:t>DOCUMENTATION AND SUPPORT:</a:t>
            </a:r>
          </a:p>
        </p:txBody>
      </p:sp>
      <p:sp>
        <p:nvSpPr>
          <p:cNvPr name="TextBox 4" id="4"/>
          <p:cNvSpPr txBox="true"/>
          <p:nvPr/>
        </p:nvSpPr>
        <p:spPr>
          <a:xfrm rot="0">
            <a:off x="1750420" y="2054066"/>
            <a:ext cx="12490184" cy="5501936"/>
          </a:xfrm>
          <a:prstGeom prst="rect">
            <a:avLst/>
          </a:prstGeom>
        </p:spPr>
        <p:txBody>
          <a:bodyPr anchor="t" rtlCol="false" tIns="0" lIns="0" bIns="0" rIns="0">
            <a:spAutoFit/>
          </a:bodyPr>
          <a:lstStyle/>
          <a:p>
            <a:pPr algn="just" marL="1073734" indent="-536867" lvl="1">
              <a:lnSpc>
                <a:spcPts val="5470"/>
              </a:lnSpc>
              <a:buFont typeface="Arial"/>
              <a:buChar char="•"/>
            </a:pPr>
            <a:r>
              <a:rPr lang="en-US" sz="4973" spc="159">
                <a:solidFill>
                  <a:srgbClr val="FFFFFF"/>
                </a:solidFill>
                <a:latin typeface="Open Sauce"/>
              </a:rPr>
              <a:t>Provide documentation or instructions for users on how to interact with your chatbot.</a:t>
            </a:r>
          </a:p>
          <a:p>
            <a:pPr algn="just" marL="1073734" indent="-536867" lvl="1">
              <a:lnSpc>
                <a:spcPts val="5470"/>
              </a:lnSpc>
              <a:buFont typeface="Arial"/>
              <a:buChar char="•"/>
            </a:pPr>
            <a:r>
              <a:rPr lang="en-US" sz="4973" spc="159">
                <a:solidFill>
                  <a:srgbClr val="FFFFFF"/>
                </a:solidFill>
                <a:latin typeface="Open Sauce"/>
              </a:rPr>
              <a:t>Offer support channels or a fallback mechanism for when the chatbot can't handle a user's request.</a:t>
            </a:r>
          </a:p>
          <a:p>
            <a:pPr algn="just">
              <a:lnSpc>
                <a:spcPts val="5470"/>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1544222" y="1076325"/>
            <a:ext cx="12668762" cy="6101080"/>
          </a:xfrm>
          <a:prstGeom prst="rect">
            <a:avLst/>
          </a:prstGeom>
        </p:spPr>
        <p:txBody>
          <a:bodyPr anchor="t" rtlCol="false" tIns="0" lIns="0" bIns="0" rIns="0">
            <a:spAutoFit/>
          </a:bodyPr>
          <a:lstStyle/>
          <a:p>
            <a:pPr algn="just" marL="1057909" indent="-528955" lvl="1">
              <a:lnSpc>
                <a:spcPts val="5389"/>
              </a:lnSpc>
              <a:buFont typeface="Arial"/>
              <a:buChar char="•"/>
            </a:pPr>
            <a:r>
              <a:rPr lang="en-US" sz="4899" spc="156">
                <a:solidFill>
                  <a:srgbClr val="FFFFFF"/>
                </a:solidFill>
                <a:latin typeface="Open Sauce Medium"/>
              </a:rPr>
              <a:t>In conclusion, building a chatbot that seamlessly integrates with both Facebook Messenger and Slack, while maintaining a natural conversation flow with informative and accurate responses, is a substantial undertaking that can be highly beneficial for various use cases. Here are the key takeaways: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5393461" y="2425566"/>
            <a:ext cx="8356006" cy="4638675"/>
          </a:xfrm>
          <a:prstGeom prst="rect">
            <a:avLst/>
          </a:prstGeom>
        </p:spPr>
        <p:txBody>
          <a:bodyPr anchor="t" rtlCol="false" tIns="0" lIns="0" bIns="0" rIns="0">
            <a:spAutoFit/>
          </a:bodyPr>
          <a:lstStyle/>
          <a:p>
            <a:pPr algn="l" marL="1076801" indent="-358934" lvl="2">
              <a:lnSpc>
                <a:spcPts val="6120"/>
              </a:lnSpc>
              <a:buFont typeface="Arial"/>
              <a:buChar char="⚬"/>
            </a:pPr>
            <a:r>
              <a:rPr lang="en-US" sz="5100">
                <a:solidFill>
                  <a:srgbClr val="FFFFFF"/>
                </a:solidFill>
                <a:latin typeface="Lato Bold"/>
              </a:rPr>
              <a:t>SATHISHKUMAR  M</a:t>
            </a:r>
          </a:p>
          <a:p>
            <a:pPr algn="l" marL="1076801" indent="-358934" lvl="2">
              <a:lnSpc>
                <a:spcPts val="6120"/>
              </a:lnSpc>
              <a:buFont typeface="Arial"/>
              <a:buChar char="⚬"/>
            </a:pPr>
            <a:r>
              <a:rPr lang="en-US" sz="5100">
                <a:solidFill>
                  <a:srgbClr val="FFFFFF"/>
                </a:solidFill>
                <a:latin typeface="Lato Bold"/>
              </a:rPr>
              <a:t>MANOJPRABAKARAN S</a:t>
            </a:r>
          </a:p>
          <a:p>
            <a:pPr algn="l" marL="1076801" indent="-358934" lvl="2">
              <a:lnSpc>
                <a:spcPts val="6120"/>
              </a:lnSpc>
              <a:buFont typeface="Arial"/>
              <a:buChar char="⚬"/>
            </a:pPr>
            <a:r>
              <a:rPr lang="en-US" sz="5100">
                <a:solidFill>
                  <a:srgbClr val="FFFFFF"/>
                </a:solidFill>
                <a:latin typeface="Lato Bold"/>
              </a:rPr>
              <a:t>DURAISAMY  S</a:t>
            </a:r>
          </a:p>
          <a:p>
            <a:pPr algn="l" marL="1076801" indent="-358934" lvl="2">
              <a:lnSpc>
                <a:spcPts val="6120"/>
              </a:lnSpc>
              <a:buFont typeface="Arial"/>
              <a:buChar char="⚬"/>
            </a:pPr>
            <a:r>
              <a:rPr lang="en-US" sz="5100">
                <a:solidFill>
                  <a:srgbClr val="FFFFFF"/>
                </a:solidFill>
                <a:latin typeface="Lato Bold"/>
              </a:rPr>
              <a:t>LAKSHMANRAJ S</a:t>
            </a:r>
          </a:p>
          <a:p>
            <a:pPr algn="l" marL="1076801" indent="-358934" lvl="2">
              <a:lnSpc>
                <a:spcPts val="6120"/>
              </a:lnSpc>
              <a:buFont typeface="Arial"/>
              <a:buChar char="⚬"/>
            </a:pPr>
            <a:r>
              <a:rPr lang="en-US" sz="5100">
                <a:solidFill>
                  <a:srgbClr val="FFFFFF"/>
                </a:solidFill>
                <a:latin typeface="Lato Bold"/>
              </a:rPr>
              <a:t>YOSHUA  U</a:t>
            </a:r>
          </a:p>
          <a:p>
            <a:pPr algn="l" marL="1076801" indent="-358934" lvl="2">
              <a:lnSpc>
                <a:spcPts val="6120"/>
              </a:lnSpc>
              <a:buFont typeface="Arial"/>
              <a:buChar char="⚬"/>
            </a:pPr>
            <a:r>
              <a:rPr lang="en-US" sz="5100">
                <a:solidFill>
                  <a:srgbClr val="FFFFFF"/>
                </a:solidFill>
                <a:latin typeface="Lato Bold"/>
              </a:rPr>
              <a:t>SELVAMURGAN  P</a:t>
            </a:r>
          </a:p>
        </p:txBody>
      </p:sp>
      <p:sp>
        <p:nvSpPr>
          <p:cNvPr name="TextBox 4" id="4"/>
          <p:cNvSpPr txBox="true"/>
          <p:nvPr/>
        </p:nvSpPr>
        <p:spPr>
          <a:xfrm rot="0">
            <a:off x="3841297" y="1019175"/>
            <a:ext cx="8272657" cy="923925"/>
          </a:xfrm>
          <a:prstGeom prst="rect">
            <a:avLst/>
          </a:prstGeom>
        </p:spPr>
        <p:txBody>
          <a:bodyPr anchor="t" rtlCol="false" tIns="0" lIns="0" bIns="0" rIns="0">
            <a:spAutoFit/>
          </a:bodyPr>
          <a:lstStyle/>
          <a:p>
            <a:pPr algn="l">
              <a:lnSpc>
                <a:spcPts val="7200"/>
              </a:lnSpc>
            </a:pPr>
            <a:r>
              <a:rPr lang="en-US" sz="6000">
                <a:solidFill>
                  <a:srgbClr val="FFFFFF"/>
                </a:solidFill>
                <a:latin typeface="League Spartan"/>
              </a:rPr>
              <a:t>TEAM MEMBERS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0" y="660400"/>
            <a:ext cx="6899678" cy="784225"/>
          </a:xfrm>
          <a:prstGeom prst="rect">
            <a:avLst/>
          </a:prstGeom>
        </p:spPr>
        <p:txBody>
          <a:bodyPr anchor="t" rtlCol="false" tIns="0" lIns="0" bIns="0" rIns="0">
            <a:spAutoFit/>
          </a:bodyPr>
          <a:lstStyle/>
          <a:p>
            <a:pPr algn="just">
              <a:lnSpc>
                <a:spcPts val="6049"/>
              </a:lnSpc>
            </a:pPr>
            <a:r>
              <a:rPr lang="en-US" sz="5499" spc="175">
                <a:solidFill>
                  <a:srgbClr val="FFFFFF"/>
                </a:solidFill>
                <a:latin typeface="Open Sauce Medium"/>
              </a:rPr>
              <a:t>INTRODUCTION:</a:t>
            </a:r>
          </a:p>
        </p:txBody>
      </p:sp>
      <p:sp>
        <p:nvSpPr>
          <p:cNvPr name="TextBox 4" id="4"/>
          <p:cNvSpPr txBox="true"/>
          <p:nvPr/>
        </p:nvSpPr>
        <p:spPr>
          <a:xfrm rot="0">
            <a:off x="2120368" y="2295123"/>
            <a:ext cx="14620225" cy="5588000"/>
          </a:xfrm>
          <a:prstGeom prst="rect">
            <a:avLst/>
          </a:prstGeom>
        </p:spPr>
        <p:txBody>
          <a:bodyPr anchor="t" rtlCol="false" tIns="0" lIns="0" bIns="0" rIns="0">
            <a:spAutoFit/>
          </a:bodyPr>
          <a:lstStyle/>
          <a:p>
            <a:pPr algn="just" marL="1079501" indent="-539750" lvl="1">
              <a:lnSpc>
                <a:spcPts val="5500"/>
              </a:lnSpc>
              <a:buFont typeface="Arial"/>
              <a:buChar char="•"/>
            </a:pPr>
            <a:r>
              <a:rPr lang="en-US" sz="5000" spc="160">
                <a:solidFill>
                  <a:srgbClr val="FFFFFF"/>
                </a:solidFill>
                <a:latin typeface="Open Sauce Medium"/>
              </a:rPr>
              <a:t>Building a chatbot is an exciting endeavor that allows us to create a conversational AI capable of interacting with users on widely used messaging platforms. Integrating with Facebook Messenger and Slack extends the reach of our chatbot, making it accessible to a broader audience.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2120368" y="2295123"/>
            <a:ext cx="14620225" cy="4197350"/>
          </a:xfrm>
          <a:prstGeom prst="rect">
            <a:avLst/>
          </a:prstGeom>
        </p:spPr>
        <p:txBody>
          <a:bodyPr anchor="t" rtlCol="false" tIns="0" lIns="0" bIns="0" rIns="0">
            <a:spAutoFit/>
          </a:bodyPr>
          <a:lstStyle/>
          <a:p>
            <a:pPr algn="just" marL="1079501" indent="-539750" lvl="1">
              <a:lnSpc>
                <a:spcPts val="5500"/>
              </a:lnSpc>
              <a:buFont typeface="Arial"/>
              <a:buChar char="•"/>
            </a:pPr>
            <a:r>
              <a:rPr lang="en-US" sz="5000" spc="160">
                <a:solidFill>
                  <a:srgbClr val="FFFFFF"/>
                </a:solidFill>
                <a:latin typeface="Open Sauce Medium"/>
              </a:rPr>
              <a:t>Our mission is to not only integrate with these platforms but also to ensure that our chatbot offers meaningful and precise interactions with users. To achieve this, we'll address several key areas: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2157539" y="1584325"/>
            <a:ext cx="10977493" cy="6283325"/>
          </a:xfrm>
          <a:prstGeom prst="rect">
            <a:avLst/>
          </a:prstGeom>
        </p:spPr>
        <p:txBody>
          <a:bodyPr anchor="t" rtlCol="false" tIns="0" lIns="0" bIns="0" rIns="0">
            <a:spAutoFit/>
          </a:bodyPr>
          <a:lstStyle/>
          <a:p>
            <a:pPr algn="just">
              <a:lnSpc>
                <a:spcPts val="5500"/>
              </a:lnSpc>
            </a:pPr>
            <a:r>
              <a:rPr lang="en-US" sz="5000" spc="160">
                <a:solidFill>
                  <a:srgbClr val="FFFFFF"/>
                </a:solidFill>
                <a:latin typeface="Open Sauce Medium"/>
              </a:rPr>
              <a:t>You can start by selecting a chatbot framework or platform that supports integration with Facebook Messenger and Slack. Popular choices include Dialogflow, Microsoft Bot Framework, or building a custom bot using a programming language like Python.</a:t>
            </a:r>
          </a:p>
        </p:txBody>
      </p:sp>
      <p:sp>
        <p:nvSpPr>
          <p:cNvPr name="TextBox 4" id="4"/>
          <p:cNvSpPr txBox="true"/>
          <p:nvPr/>
        </p:nvSpPr>
        <p:spPr>
          <a:xfrm rot="0">
            <a:off x="0" y="613728"/>
            <a:ext cx="16862502" cy="866775"/>
          </a:xfrm>
          <a:prstGeom prst="rect">
            <a:avLst/>
          </a:prstGeom>
        </p:spPr>
        <p:txBody>
          <a:bodyPr anchor="t" rtlCol="false" tIns="0" lIns="0" bIns="0" rIns="0">
            <a:spAutoFit/>
          </a:bodyPr>
          <a:lstStyle/>
          <a:p>
            <a:pPr algn="just">
              <a:lnSpc>
                <a:spcPts val="6600"/>
              </a:lnSpc>
            </a:pPr>
            <a:r>
              <a:rPr lang="en-US" sz="6000" spc="192">
                <a:solidFill>
                  <a:srgbClr val="FFFFFF"/>
                </a:solidFill>
                <a:latin typeface="League Spartan"/>
              </a:rPr>
              <a:t>CHOOSE A CHATBOT FRAMEWORK: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0" y="610468"/>
            <a:ext cx="15552242" cy="1646555"/>
          </a:xfrm>
          <a:prstGeom prst="rect">
            <a:avLst/>
          </a:prstGeom>
        </p:spPr>
        <p:txBody>
          <a:bodyPr anchor="t" rtlCol="false" tIns="0" lIns="0" bIns="0" rIns="0">
            <a:spAutoFit/>
          </a:bodyPr>
          <a:lstStyle/>
          <a:p>
            <a:pPr algn="just">
              <a:lnSpc>
                <a:spcPts val="6490"/>
              </a:lnSpc>
            </a:pPr>
            <a:r>
              <a:rPr lang="en-US" sz="5900" spc="188">
                <a:solidFill>
                  <a:srgbClr val="FFFFFF"/>
                </a:solidFill>
                <a:latin typeface="League Spartan"/>
              </a:rPr>
              <a:t>SETTING UP THE ENVIRONMENT:</a:t>
            </a:r>
          </a:p>
          <a:p>
            <a:pPr algn="just">
              <a:lnSpc>
                <a:spcPts val="6490"/>
              </a:lnSpc>
            </a:pPr>
          </a:p>
        </p:txBody>
      </p:sp>
      <p:sp>
        <p:nvSpPr>
          <p:cNvPr name="TextBox 4" id="4"/>
          <p:cNvSpPr txBox="true"/>
          <p:nvPr/>
        </p:nvSpPr>
        <p:spPr>
          <a:xfrm rot="0">
            <a:off x="2120368" y="2295123"/>
            <a:ext cx="12557250" cy="2111375"/>
          </a:xfrm>
          <a:prstGeom prst="rect">
            <a:avLst/>
          </a:prstGeom>
        </p:spPr>
        <p:txBody>
          <a:bodyPr anchor="t" rtlCol="false" tIns="0" lIns="0" bIns="0" rIns="0">
            <a:spAutoFit/>
          </a:bodyPr>
          <a:lstStyle/>
          <a:p>
            <a:pPr algn="just">
              <a:lnSpc>
                <a:spcPts val="5500"/>
              </a:lnSpc>
            </a:pPr>
            <a:r>
              <a:rPr lang="en-US" sz="5000" spc="160">
                <a:solidFill>
                  <a:srgbClr val="FFFFFF"/>
                </a:solidFill>
                <a:latin typeface="Open Sauce Medium"/>
              </a:rPr>
              <a:t>Ensure you have Python installed and create a virtual environment for your project.</a:t>
            </a:r>
          </a:p>
        </p:txBody>
      </p:sp>
      <p:sp>
        <p:nvSpPr>
          <p:cNvPr name="TextBox 5" id="5"/>
          <p:cNvSpPr txBox="true"/>
          <p:nvPr/>
        </p:nvSpPr>
        <p:spPr>
          <a:xfrm rot="0">
            <a:off x="502843" y="6018683"/>
            <a:ext cx="17282314" cy="2111375"/>
          </a:xfrm>
          <a:prstGeom prst="rect">
            <a:avLst/>
          </a:prstGeom>
        </p:spPr>
        <p:txBody>
          <a:bodyPr anchor="t" rtlCol="false" tIns="0" lIns="0" bIns="0" rIns="0">
            <a:spAutoFit/>
          </a:bodyPr>
          <a:lstStyle/>
          <a:p>
            <a:pPr algn="just">
              <a:lnSpc>
                <a:spcPts val="5500"/>
              </a:lnSpc>
            </a:pPr>
            <a:r>
              <a:rPr lang="en-US" sz="5000" spc="160">
                <a:solidFill>
                  <a:srgbClr val="FFFFFF"/>
                </a:solidFill>
                <a:latin typeface="Open Sauce Bold"/>
              </a:rPr>
              <a:t># Install necessary libraries</a:t>
            </a:r>
          </a:p>
          <a:p>
            <a:pPr algn="just">
              <a:lnSpc>
                <a:spcPts val="5500"/>
              </a:lnSpc>
            </a:pPr>
            <a:r>
              <a:rPr lang="en-US" sz="5000" spc="160">
                <a:solidFill>
                  <a:srgbClr val="FFFFFF"/>
                </a:solidFill>
                <a:latin typeface="Open Sauce Bold"/>
              </a:rPr>
              <a:t>pip install Flask pymessenger slack-bolt</a:t>
            </a:r>
          </a:p>
          <a:p>
            <a:pPr algn="just">
              <a:lnSpc>
                <a:spcPts val="550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0" y="610468"/>
            <a:ext cx="13600779" cy="1646555"/>
          </a:xfrm>
          <a:prstGeom prst="rect">
            <a:avLst/>
          </a:prstGeom>
        </p:spPr>
        <p:txBody>
          <a:bodyPr anchor="t" rtlCol="false" tIns="0" lIns="0" bIns="0" rIns="0">
            <a:spAutoFit/>
          </a:bodyPr>
          <a:lstStyle/>
          <a:p>
            <a:pPr algn="just">
              <a:lnSpc>
                <a:spcPts val="6490"/>
              </a:lnSpc>
            </a:pPr>
            <a:r>
              <a:rPr lang="en-US" sz="5900" spc="188">
                <a:solidFill>
                  <a:srgbClr val="FFFFFF"/>
                </a:solidFill>
                <a:latin typeface="League Spartan"/>
              </a:rPr>
              <a:t>SET UP FACEBOOK MESSENGER INTEGRATION:</a:t>
            </a:r>
          </a:p>
        </p:txBody>
      </p:sp>
      <p:sp>
        <p:nvSpPr>
          <p:cNvPr name="TextBox 4" id="4"/>
          <p:cNvSpPr txBox="true"/>
          <p:nvPr/>
        </p:nvSpPr>
        <p:spPr>
          <a:xfrm rot="0">
            <a:off x="2120368" y="2295123"/>
            <a:ext cx="12557250" cy="7673975"/>
          </a:xfrm>
          <a:prstGeom prst="rect">
            <a:avLst/>
          </a:prstGeom>
        </p:spPr>
        <p:txBody>
          <a:bodyPr anchor="t" rtlCol="false" tIns="0" lIns="0" bIns="0" rIns="0">
            <a:spAutoFit/>
          </a:bodyPr>
          <a:lstStyle/>
          <a:p>
            <a:pPr algn="just" marL="1079501" indent="-539750" lvl="1">
              <a:lnSpc>
                <a:spcPts val="5500"/>
              </a:lnSpc>
              <a:buFont typeface="Arial"/>
              <a:buChar char="•"/>
            </a:pPr>
            <a:r>
              <a:rPr lang="en-US" sz="5000" spc="160">
                <a:solidFill>
                  <a:srgbClr val="FFFFFF"/>
                </a:solidFill>
                <a:latin typeface="Open Sauce"/>
              </a:rPr>
              <a:t>Create a Facebook Developer account and a new app.</a:t>
            </a:r>
          </a:p>
          <a:p>
            <a:pPr algn="just" marL="1079501" indent="-539750" lvl="1">
              <a:lnSpc>
                <a:spcPts val="5500"/>
              </a:lnSpc>
              <a:buFont typeface="Arial"/>
              <a:buChar char="•"/>
            </a:pPr>
            <a:r>
              <a:rPr lang="en-US" sz="5000" spc="160">
                <a:solidFill>
                  <a:srgbClr val="FFFFFF"/>
                </a:solidFill>
                <a:latin typeface="Open Sauce"/>
              </a:rPr>
              <a:t>Configure your Facebook Messenger app and obtain necessary credentials (Page Access Token, App Secret).</a:t>
            </a:r>
          </a:p>
          <a:p>
            <a:pPr algn="just" marL="1079501" indent="-539750" lvl="1">
              <a:lnSpc>
                <a:spcPts val="5500"/>
              </a:lnSpc>
              <a:buFont typeface="Arial"/>
              <a:buChar char="•"/>
            </a:pPr>
            <a:r>
              <a:rPr lang="en-US" sz="5000" spc="160">
                <a:solidFill>
                  <a:srgbClr val="FFFFFF"/>
                </a:solidFill>
                <a:latin typeface="Open Sauce"/>
              </a:rPr>
              <a:t>Set up webhooks to receive and respond to messages from Facebook Messenger.</a:t>
            </a:r>
          </a:p>
          <a:p>
            <a:pPr algn="just">
              <a:lnSpc>
                <a:spcPts val="5500"/>
              </a:lnSpc>
            </a:pPr>
          </a:p>
          <a:p>
            <a:pPr algn="just">
              <a:lnSpc>
                <a:spcPts val="55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0" y="610468"/>
            <a:ext cx="13600779" cy="827405"/>
          </a:xfrm>
          <a:prstGeom prst="rect">
            <a:avLst/>
          </a:prstGeom>
        </p:spPr>
        <p:txBody>
          <a:bodyPr anchor="t" rtlCol="false" tIns="0" lIns="0" bIns="0" rIns="0">
            <a:spAutoFit/>
          </a:bodyPr>
          <a:lstStyle/>
          <a:p>
            <a:pPr algn="just">
              <a:lnSpc>
                <a:spcPts val="6490"/>
              </a:lnSpc>
            </a:pPr>
            <a:r>
              <a:rPr lang="en-US" sz="5900" spc="188">
                <a:solidFill>
                  <a:srgbClr val="FFFFFF"/>
                </a:solidFill>
                <a:latin typeface="League Spartan"/>
              </a:rPr>
              <a:t>CREATE A FLASK APPLICATION:</a:t>
            </a:r>
          </a:p>
        </p:txBody>
      </p:sp>
      <p:sp>
        <p:nvSpPr>
          <p:cNvPr name="TextBox 4" id="4"/>
          <p:cNvSpPr txBox="true"/>
          <p:nvPr/>
        </p:nvSpPr>
        <p:spPr>
          <a:xfrm rot="0">
            <a:off x="1028700" y="2466936"/>
            <a:ext cx="14211348" cy="6402070"/>
          </a:xfrm>
          <a:prstGeom prst="rect">
            <a:avLst/>
          </a:prstGeom>
        </p:spPr>
        <p:txBody>
          <a:bodyPr anchor="t" rtlCol="false" tIns="0" lIns="0" bIns="0" rIns="0">
            <a:spAutoFit/>
          </a:bodyPr>
          <a:lstStyle/>
          <a:p>
            <a:pPr algn="just">
              <a:lnSpc>
                <a:spcPts val="5059"/>
              </a:lnSpc>
            </a:pPr>
            <a:r>
              <a:rPr lang="en-US" sz="4599" spc="147">
                <a:solidFill>
                  <a:srgbClr val="FFFFFF"/>
                </a:solidFill>
                <a:latin typeface="Open Sauce Bold"/>
              </a:rPr>
              <a:t>from flask import Flask, request</a:t>
            </a:r>
          </a:p>
          <a:p>
            <a:pPr algn="just">
              <a:lnSpc>
                <a:spcPts val="5059"/>
              </a:lnSpc>
            </a:pPr>
            <a:r>
              <a:rPr lang="en-US" sz="4599" spc="147">
                <a:solidFill>
                  <a:srgbClr val="FFFFFF"/>
                </a:solidFill>
                <a:latin typeface="Open Sauce Bold"/>
              </a:rPr>
              <a:t>from pymessenger.bot import Bot</a:t>
            </a:r>
          </a:p>
          <a:p>
            <a:pPr algn="just">
              <a:lnSpc>
                <a:spcPts val="5059"/>
              </a:lnSpc>
            </a:pPr>
            <a:r>
              <a:rPr lang="en-US" sz="4599" spc="147">
                <a:solidFill>
                  <a:srgbClr val="FFFFFF"/>
                </a:solidFill>
                <a:latin typeface="Open Sauce Bold"/>
              </a:rPr>
              <a:t>from slack_bolt import App</a:t>
            </a:r>
          </a:p>
          <a:p>
            <a:pPr algn="just">
              <a:lnSpc>
                <a:spcPts val="5059"/>
              </a:lnSpc>
            </a:pPr>
          </a:p>
          <a:p>
            <a:pPr algn="just">
              <a:lnSpc>
                <a:spcPts val="5059"/>
              </a:lnSpc>
            </a:pPr>
            <a:r>
              <a:rPr lang="en-US" sz="4599" spc="147">
                <a:solidFill>
                  <a:srgbClr val="FFFFFF"/>
                </a:solidFill>
                <a:latin typeface="Open Sauce Bold"/>
              </a:rPr>
              <a:t>app = Flask(__name)</a:t>
            </a:r>
          </a:p>
          <a:p>
            <a:pPr algn="just">
              <a:lnSpc>
                <a:spcPts val="5059"/>
              </a:lnSpc>
            </a:pPr>
            <a:r>
              <a:rPr lang="en-US" sz="4599" spc="147">
                <a:solidFill>
                  <a:srgbClr val="FFFFFF"/>
                </a:solidFill>
                <a:latin typeface="Open Sauce Bold"/>
              </a:rPr>
              <a:t># Initialize the Facebook Messenger bot</a:t>
            </a:r>
          </a:p>
          <a:p>
            <a:pPr algn="just">
              <a:lnSpc>
                <a:spcPts val="5059"/>
              </a:lnSpc>
            </a:pPr>
            <a:r>
              <a:rPr lang="en-US" sz="4599" spc="147">
                <a:solidFill>
                  <a:srgbClr val="FFFFFF"/>
                </a:solidFill>
                <a:latin typeface="Open Sauce Bold"/>
              </a:rPr>
              <a:t>bot= Bot("YOUR_FACEBOOK_PAGE_ACCESS_TOKEN")</a:t>
            </a:r>
          </a:p>
          <a:p>
            <a:pPr algn="just">
              <a:lnSpc>
                <a:spcPts val="505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TextBox 3" id="3"/>
          <p:cNvSpPr txBox="true"/>
          <p:nvPr/>
        </p:nvSpPr>
        <p:spPr>
          <a:xfrm rot="0">
            <a:off x="1581788" y="389960"/>
            <a:ext cx="11900617" cy="9897040"/>
          </a:xfrm>
          <a:prstGeom prst="rect">
            <a:avLst/>
          </a:prstGeom>
        </p:spPr>
        <p:txBody>
          <a:bodyPr anchor="t" rtlCol="false" tIns="0" lIns="0" bIns="0" rIns="0">
            <a:spAutoFit/>
          </a:bodyPr>
          <a:lstStyle/>
          <a:p>
            <a:pPr algn="just">
              <a:lnSpc>
                <a:spcPts val="5212"/>
              </a:lnSpc>
            </a:pPr>
            <a:r>
              <a:rPr lang="en-US" sz="4738" spc="151">
                <a:solidFill>
                  <a:srgbClr val="FFFFFF"/>
                </a:solidFill>
                <a:latin typeface="Open Sauce Bold"/>
              </a:rPr>
              <a:t># Initialize the Slack bot</a:t>
            </a:r>
          </a:p>
          <a:p>
            <a:pPr algn="just">
              <a:lnSpc>
                <a:spcPts val="5212"/>
              </a:lnSpc>
            </a:pPr>
            <a:r>
              <a:rPr lang="en-US" sz="4738" spc="151">
                <a:solidFill>
                  <a:srgbClr val="FFFFFF"/>
                </a:solidFill>
                <a:latin typeface="Open Sauce Bold"/>
              </a:rPr>
              <a:t>slack_app = App(</a:t>
            </a:r>
          </a:p>
          <a:p>
            <a:pPr algn="just">
              <a:lnSpc>
                <a:spcPts val="5212"/>
              </a:lnSpc>
            </a:pPr>
            <a:r>
              <a:rPr lang="en-US" sz="4738" spc="151">
                <a:solidFill>
                  <a:srgbClr val="FFFFFF"/>
                </a:solidFill>
                <a:latin typeface="Open Sauce Bold"/>
              </a:rPr>
              <a:t>    token="YOUR_SLACK_BOT_TOKEN"</a:t>
            </a:r>
          </a:p>
          <a:p>
            <a:pPr algn="just">
              <a:lnSpc>
                <a:spcPts val="5212"/>
              </a:lnSpc>
            </a:pPr>
            <a:r>
              <a:rPr lang="en-US" sz="4738" spc="151">
                <a:solidFill>
                  <a:srgbClr val="FFFFFF"/>
                </a:solidFill>
                <a:latin typeface="Open Sauce Bold"/>
              </a:rPr>
              <a:t>)</a:t>
            </a:r>
          </a:p>
          <a:p>
            <a:pPr algn="just">
              <a:lnSpc>
                <a:spcPts val="5212"/>
              </a:lnSpc>
            </a:pPr>
            <a:r>
              <a:rPr lang="en-US" sz="4738" spc="151">
                <a:solidFill>
                  <a:srgbClr val="FFFFFF"/>
                </a:solidFill>
                <a:latin typeface="Open Sauce Bold"/>
              </a:rPr>
              <a:t># Define your chatbot logic and responses</a:t>
            </a:r>
          </a:p>
          <a:p>
            <a:pPr algn="just">
              <a:lnSpc>
                <a:spcPts val="5212"/>
              </a:lnSpc>
            </a:pPr>
            <a:r>
              <a:rPr lang="en-US" sz="4738" spc="151">
                <a:solidFill>
                  <a:srgbClr val="FFFFFF"/>
                </a:solidFill>
                <a:latin typeface="Open Sauce Bold"/>
              </a:rPr>
              <a:t>@app.route('/facebook_webhook', methods=['POST'])</a:t>
            </a:r>
          </a:p>
          <a:p>
            <a:pPr algn="just">
              <a:lnSpc>
                <a:spcPts val="5212"/>
              </a:lnSpc>
            </a:pPr>
            <a:r>
              <a:rPr lang="en-US" sz="4738" spc="151">
                <a:solidFill>
                  <a:srgbClr val="FFFFFF"/>
                </a:solidFill>
                <a:latin typeface="Open Sauce Bold"/>
              </a:rPr>
              <a:t>def facebook_webhook():</a:t>
            </a:r>
          </a:p>
          <a:p>
            <a:pPr algn="just">
              <a:lnSpc>
                <a:spcPts val="5212"/>
              </a:lnSpc>
            </a:pPr>
            <a:r>
              <a:rPr lang="en-US" sz="4738" spc="151">
                <a:solidFill>
                  <a:srgbClr val="FFFFFF"/>
                </a:solidFill>
                <a:latin typeface="Open Sauce Bold"/>
              </a:rPr>
              <a:t>    data = request.get_json()</a:t>
            </a:r>
          </a:p>
          <a:p>
            <a:pPr algn="just">
              <a:lnSpc>
                <a:spcPts val="5212"/>
              </a:lnSpc>
            </a:pPr>
            <a:r>
              <a:rPr lang="en-US" sz="4738" spc="151">
                <a:solidFill>
                  <a:srgbClr val="FFFFFF"/>
                </a:solidFill>
                <a:latin typeface="Open Sauce Bold"/>
              </a:rPr>
              <a:t>    for entry in data['entry']:</a:t>
            </a:r>
          </a:p>
          <a:p>
            <a:pPr algn="just">
              <a:lnSpc>
                <a:spcPts val="5212"/>
              </a:lnSpc>
            </a:pPr>
            <a:r>
              <a:rPr lang="en-US" sz="4738" spc="151">
                <a:solidFill>
                  <a:srgbClr val="FFFFFF"/>
                </a:solidFill>
                <a:latin typeface="Open Sauce Bold"/>
              </a:rPr>
              <a:t>        for messaging_event in entry['messaging']:</a:t>
            </a:r>
          </a:p>
          <a:p>
            <a:pPr algn="just">
              <a:lnSpc>
                <a:spcPts val="5212"/>
              </a:lnSpc>
            </a:pPr>
            <a:r>
              <a:rPr lang="en-US" sz="4738" spc="151">
                <a:solidFill>
                  <a:srgbClr val="FFFFFF"/>
                </a:solidFill>
                <a:latin typeface="Open Sauce Bold"/>
              </a:rPr>
              <a:t>sender_id= messaging_event['sender']['id']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DAFx4nxKtXk</dc:identifier>
  <dcterms:modified xsi:type="dcterms:W3CDTF">2011-08-01T06:04:30Z</dcterms:modified>
  <cp:revision>1</cp:revision>
  <dc:title>pptx_20231021_162349_0000.pptx</dc:title>
</cp:coreProperties>
</file>

<file path=docProps/thumbnail.jpeg>
</file>